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7559675" cy="10691813"/>
  <p:notesSz cx="7104063" cy="10234613"/>
  <p:embeddedFontLst>
    <p:embeddedFont>
      <p:font typeface="Comic Sans MS" panose="030F0702030302020204" pitchFamily="66" charset="0"/>
      <p:regular r:id="rId4"/>
      <p:bold r:id="rId5"/>
    </p:embeddedFont>
    <p:embeddedFont>
      <p:font typeface="Kaushan Script" panose="020B0604020202020204" charset="0"/>
      <p:regular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01">
          <p15:clr>
            <a:srgbClr val="747775"/>
          </p15:clr>
        </p15:guide>
        <p15:guide id="2" orient="horz" pos="6488">
          <p15:clr>
            <a:srgbClr val="747775"/>
          </p15:clr>
        </p15:guide>
        <p15:guide id="3" orient="horz" pos="1325">
          <p15:clr>
            <a:srgbClr val="747775"/>
          </p15:clr>
        </p15:guide>
        <p15:guide id="4" pos="2300">
          <p15:clr>
            <a:srgbClr val="747775"/>
          </p15:clr>
        </p15:guide>
        <p15:guide id="5" pos="2463">
          <p15:clr>
            <a:srgbClr val="747775"/>
          </p15:clr>
        </p15:guide>
        <p15:guide id="6" pos="4535">
          <p15:clr>
            <a:srgbClr val="747775"/>
          </p15:clr>
        </p15:guide>
        <p15:guide id="7" pos="227">
          <p15:clr>
            <a:srgbClr val="747775"/>
          </p15:clr>
        </p15:guide>
        <p15:guide id="8" orient="horz" pos="2346">
          <p15:clr>
            <a:srgbClr val="747775"/>
          </p15:clr>
        </p15:guide>
        <p15:guide id="9" pos="337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9" d="100"/>
          <a:sy n="49" d="100"/>
        </p:scale>
        <p:origin x="-2232" y="-114"/>
      </p:cViewPr>
      <p:guideLst>
        <p:guide orient="horz" pos="201"/>
        <p:guide orient="horz" pos="6488"/>
        <p:guide orient="horz" pos="1325"/>
        <p:guide orient="horz" pos="2346"/>
        <p:guide pos="2300"/>
        <p:guide pos="2463"/>
        <p:guide pos="4535"/>
        <p:guide pos="227"/>
        <p:guide pos="3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95513" y="768350"/>
            <a:ext cx="2713037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407" y="4861442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780" tIns="94780" rIns="94780" bIns="94780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193922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768350"/>
            <a:ext cx="2711450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710407" y="4861442"/>
            <a:ext cx="5683250" cy="4605576"/>
          </a:xfrm>
          <a:prstGeom prst="rect">
            <a:avLst/>
          </a:prstGeom>
        </p:spPr>
        <p:txBody>
          <a:bodyPr spcFirstLastPara="1" wrap="square" lIns="94780" tIns="94780" rIns="94780" bIns="9478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385888" y="366217"/>
            <a:ext cx="444131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4200" dirty="0" smtClean="0">
                <a:latin typeface="Kaushan Script" charset="0"/>
                <a:ea typeface="Spartan"/>
                <a:cs typeface="Spartan"/>
                <a:sym typeface="Spartan"/>
              </a:rPr>
              <a:t>SN </a:t>
            </a:r>
            <a:r>
              <a:rPr lang="en-IE" sz="4200" dirty="0" err="1" smtClean="0">
                <a:latin typeface="Kaushan Script" charset="0"/>
                <a:ea typeface="Spartan"/>
                <a:cs typeface="Spartan"/>
                <a:sym typeface="Spartan"/>
              </a:rPr>
              <a:t>Ros</a:t>
            </a:r>
            <a:r>
              <a:rPr lang="en-IE" sz="4200" dirty="0" smtClean="0">
                <a:latin typeface="Kaushan Script" charset="0"/>
                <a:ea typeface="Spartan"/>
                <a:cs typeface="Spartan"/>
                <a:sym typeface="Spartan"/>
              </a:rPr>
              <a:t> </a:t>
            </a:r>
            <a:r>
              <a:rPr lang="en-IE" sz="4200" dirty="0" err="1" smtClean="0">
                <a:latin typeface="Kaushan Script" charset="0"/>
                <a:ea typeface="Spartan"/>
                <a:cs typeface="Spartan"/>
                <a:sym typeface="Spartan"/>
              </a:rPr>
              <a:t>Dumhach</a:t>
            </a:r>
            <a:r>
              <a:rPr lang="en-IE" sz="4200" dirty="0" smtClean="0">
                <a:latin typeface="Kaushan Script" charset="0"/>
                <a:ea typeface="Spartan"/>
                <a:cs typeface="Spartan"/>
                <a:sym typeface="Spartan"/>
              </a:rPr>
              <a:t>. </a:t>
            </a:r>
            <a:endParaRPr sz="4200" dirty="0">
              <a:latin typeface="Comic Sans MS" pitchFamily="66" charset="0"/>
              <a:ea typeface="Spartan"/>
              <a:cs typeface="Spartan"/>
              <a:sym typeface="Spartan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614363" y="938842"/>
            <a:ext cx="5212837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2800" dirty="0">
                <a:latin typeface="Kaushan Script"/>
                <a:ea typeface="Kaushan Script"/>
                <a:cs typeface="Kaushan Script"/>
                <a:sym typeface="Kaushan Script"/>
              </a:rPr>
              <a:t>Child Friendly </a:t>
            </a:r>
            <a:r>
              <a:rPr lang="en-IE" sz="2800" dirty="0" err="1">
                <a:latin typeface="Kaushan Script"/>
                <a:ea typeface="Kaushan Script"/>
                <a:cs typeface="Kaushan Script"/>
                <a:sym typeface="Kaushan Script"/>
              </a:rPr>
              <a:t>Bí</a:t>
            </a:r>
            <a:r>
              <a:rPr lang="en-IE" sz="2800" dirty="0">
                <a:latin typeface="Kaushan Script"/>
                <a:ea typeface="Kaushan Script"/>
                <a:cs typeface="Kaushan Script"/>
                <a:sym typeface="Kaushan Script"/>
              </a:rPr>
              <a:t> </a:t>
            </a:r>
            <a:r>
              <a:rPr lang="en-IE" sz="2800" dirty="0" err="1">
                <a:latin typeface="Kaushan Script"/>
                <a:ea typeface="Kaushan Script"/>
                <a:cs typeface="Kaushan Script"/>
                <a:sym typeface="Kaushan Script"/>
              </a:rPr>
              <a:t>Cinealta</a:t>
            </a:r>
            <a:r>
              <a:rPr lang="en-IE" sz="2800" dirty="0">
                <a:latin typeface="Kaushan Script"/>
                <a:ea typeface="Kaushan Script"/>
                <a:cs typeface="Kaushan Script"/>
                <a:sym typeface="Kaushan Script"/>
              </a:rPr>
              <a:t> Policy</a:t>
            </a:r>
            <a:endParaRPr sz="2800">
              <a:latin typeface="Kaushan Script"/>
              <a:ea typeface="Kaushan Script"/>
              <a:cs typeface="Kaushan Script"/>
              <a:sym typeface="Kaushan Script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714749" y="1700214"/>
            <a:ext cx="334327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800" b="1" i="1" dirty="0">
                <a:solidFill>
                  <a:srgbClr val="0070C0"/>
                </a:solidFill>
              </a:rPr>
              <a:t>If you feel you are bullied or have seen bullying behaviour that may be bullying:</a:t>
            </a:r>
          </a:p>
          <a:p>
            <a:endParaRPr lang="en-US" sz="1800" dirty="0">
              <a:solidFill>
                <a:srgbClr val="FF0000"/>
              </a:solidFill>
            </a:endParaRPr>
          </a:p>
          <a:p>
            <a:r>
              <a:rPr lang="en-IE" sz="1800" b="1" i="1" dirty="0">
                <a:solidFill>
                  <a:srgbClr val="FF0000"/>
                </a:solidFill>
              </a:rPr>
              <a:t>SPEAK UP -Tell an adult in school or a parent or a friend that you trust</a:t>
            </a:r>
            <a:r>
              <a:rPr lang="en-IE" sz="1800" dirty="0">
                <a:solidFill>
                  <a:schemeClr val="tx1"/>
                </a:solidFill>
                <a:latin typeface="Comic Sans MS" pitchFamily="66" charset="0"/>
              </a:rPr>
              <a:t>.</a:t>
            </a:r>
          </a:p>
          <a:p>
            <a:endParaRPr lang="en-IE" sz="1800" b="1" u="sng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E" sz="1800" b="1" u="sng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E" dirty="0"/>
          </a:p>
          <a:p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743325" y="4043361"/>
            <a:ext cx="337185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E" sz="1800" b="1" dirty="0">
              <a:solidFill>
                <a:srgbClr val="FF0000"/>
              </a:solidFill>
            </a:endParaRPr>
          </a:p>
          <a:p>
            <a:endParaRPr lang="en-IE" sz="1800" b="1" dirty="0">
              <a:solidFill>
                <a:srgbClr val="FF0000"/>
              </a:solidFill>
            </a:endParaRPr>
          </a:p>
          <a:p>
            <a:endParaRPr lang="en-IE" sz="1800" b="1" dirty="0">
              <a:solidFill>
                <a:srgbClr val="FF0000"/>
              </a:solidFill>
            </a:endParaRPr>
          </a:p>
          <a:p>
            <a:endParaRPr lang="en-IE" sz="1800" b="1" dirty="0">
              <a:solidFill>
                <a:srgbClr val="FF0000"/>
              </a:solidFill>
            </a:endParaRPr>
          </a:p>
          <a:p>
            <a:endParaRPr lang="en-IE" sz="1800" b="1" dirty="0">
              <a:solidFill>
                <a:srgbClr val="FF0000"/>
              </a:solidFill>
            </a:endParaRPr>
          </a:p>
          <a:p>
            <a:endParaRPr lang="en-IE" sz="1800" b="1" dirty="0">
              <a:solidFill>
                <a:srgbClr val="FF0000"/>
              </a:solidFill>
            </a:endParaRPr>
          </a:p>
          <a:p>
            <a:endParaRPr lang="en-IE" sz="1800" b="1" dirty="0">
              <a:solidFill>
                <a:srgbClr val="FF0000"/>
              </a:solidFill>
            </a:endParaRPr>
          </a:p>
          <a:p>
            <a:r>
              <a:rPr lang="en-IE" sz="1800" b="1" i="1" u="sng" dirty="0">
                <a:solidFill>
                  <a:srgbClr val="00B050"/>
                </a:solidFill>
              </a:rPr>
              <a:t>What will happen next?</a:t>
            </a:r>
          </a:p>
          <a:p>
            <a:r>
              <a:rPr lang="en-IE" sz="1800" b="1" i="1" dirty="0">
                <a:solidFill>
                  <a:srgbClr val="00B050"/>
                </a:solidFill>
              </a:rPr>
              <a:t>The school will use the </a:t>
            </a:r>
            <a:r>
              <a:rPr lang="en-IE" sz="1800" b="1" i="1" dirty="0" err="1">
                <a:solidFill>
                  <a:srgbClr val="00B050"/>
                </a:solidFill>
              </a:rPr>
              <a:t>Bí</a:t>
            </a:r>
            <a:r>
              <a:rPr lang="en-IE" sz="1800" b="1" i="1" dirty="0">
                <a:solidFill>
                  <a:srgbClr val="00B050"/>
                </a:solidFill>
              </a:rPr>
              <a:t> </a:t>
            </a:r>
            <a:r>
              <a:rPr lang="en-IE" sz="1800" b="1" i="1" dirty="0" err="1">
                <a:solidFill>
                  <a:srgbClr val="00B050"/>
                </a:solidFill>
              </a:rPr>
              <a:t>Cinealta</a:t>
            </a:r>
            <a:r>
              <a:rPr lang="en-IE" sz="1800" b="1" i="1" dirty="0">
                <a:solidFill>
                  <a:srgbClr val="00B050"/>
                </a:solidFill>
              </a:rPr>
              <a:t> policy to decide if the situation is bullying</a:t>
            </a:r>
          </a:p>
          <a:p>
            <a:endParaRPr lang="en-IE" sz="1800" b="1" i="1" dirty="0">
              <a:solidFill>
                <a:srgbClr val="00B050"/>
              </a:solidFill>
            </a:endParaRPr>
          </a:p>
          <a:p>
            <a:r>
              <a:rPr lang="en-IE" sz="1800" b="1" i="1" dirty="0">
                <a:solidFill>
                  <a:srgbClr val="FF0000"/>
                </a:solidFill>
              </a:rPr>
              <a:t>If bullying has occurred, staff will:</a:t>
            </a:r>
          </a:p>
          <a:p>
            <a:pPr>
              <a:buFont typeface="Arial" pitchFamily="34" charset="0"/>
              <a:buChar char="•"/>
            </a:pPr>
            <a:r>
              <a:rPr lang="en-IE" sz="1800" b="1" i="1" dirty="0">
                <a:solidFill>
                  <a:srgbClr val="FF0000"/>
                </a:solidFill>
              </a:rPr>
              <a:t>Talk to the student who has been bullied.</a:t>
            </a:r>
          </a:p>
          <a:p>
            <a:pPr>
              <a:buFont typeface="Arial" pitchFamily="34" charset="0"/>
              <a:buChar char="•"/>
            </a:pPr>
            <a:r>
              <a:rPr lang="en-IE" sz="1800" b="1" i="1" dirty="0">
                <a:solidFill>
                  <a:srgbClr val="FF0000"/>
                </a:solidFill>
              </a:rPr>
              <a:t>Talk to the other student(s) involved.</a:t>
            </a:r>
          </a:p>
          <a:p>
            <a:pPr>
              <a:buFont typeface="Arial" pitchFamily="34" charset="0"/>
              <a:buChar char="•"/>
            </a:pPr>
            <a:r>
              <a:rPr lang="en-IE" sz="1800" b="1" i="1" dirty="0">
                <a:solidFill>
                  <a:srgbClr val="FF0000"/>
                </a:solidFill>
              </a:rPr>
              <a:t>Make a plan</a:t>
            </a:r>
          </a:p>
          <a:p>
            <a:pPr>
              <a:buFont typeface="Arial" pitchFamily="34" charset="0"/>
              <a:buChar char="•"/>
            </a:pPr>
            <a:r>
              <a:rPr lang="en-IE" sz="1800" b="1" i="1" dirty="0">
                <a:solidFill>
                  <a:srgbClr val="FF0000"/>
                </a:solidFill>
              </a:rPr>
              <a:t>Talk to parents</a:t>
            </a:r>
          </a:p>
          <a:p>
            <a:pPr>
              <a:buFont typeface="Arial" pitchFamily="34" charset="0"/>
              <a:buChar char="•"/>
            </a:pPr>
            <a:r>
              <a:rPr lang="en-IE" sz="1800" b="1" i="1" dirty="0">
                <a:solidFill>
                  <a:srgbClr val="FF0000"/>
                </a:solidFill>
              </a:rPr>
              <a:t>Monitor situation to make sure bullying has stopped</a:t>
            </a:r>
            <a:r>
              <a:rPr lang="en-IE" sz="1800" b="1" i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en-IE" sz="1800" dirty="0"/>
          </a:p>
          <a:p>
            <a:pPr marL="342900" indent="-342900">
              <a:buFont typeface="Arial" pitchFamily="34" charset="0"/>
              <a:buChar char="•"/>
            </a:pPr>
            <a:endParaRPr lang="en-US" sz="1800" dirty="0"/>
          </a:p>
        </p:txBody>
      </p:sp>
      <p:sp>
        <p:nvSpPr>
          <p:cNvPr id="40" name="TextBox 39"/>
          <p:cNvSpPr txBox="1"/>
          <p:nvPr/>
        </p:nvSpPr>
        <p:spPr>
          <a:xfrm>
            <a:off x="3943350" y="7359194"/>
            <a:ext cx="2671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IE" sz="1800" b="1" u="sng" dirty="0">
              <a:solidFill>
                <a:srgbClr val="00B0F0"/>
              </a:solidFill>
              <a:latin typeface="Comic Sans MS" pitchFamily="66" charset="0"/>
            </a:endParaRP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40544" y="1714499"/>
            <a:ext cx="32170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>
                <a:solidFill>
                  <a:srgbClr val="FF0000"/>
                </a:solidFill>
              </a:rPr>
              <a:t>We want everyone at our school to feel happy, to feel that they can be themselves and to feel  safe.</a:t>
            </a:r>
            <a:endParaRPr lang="en-US" sz="2000" dirty="0">
              <a:solidFill>
                <a:srgbClr val="FF0000"/>
              </a:solidFill>
            </a:endParaRPr>
          </a:p>
          <a:p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257643" y="3548687"/>
            <a:ext cx="3342807" cy="3174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IE" sz="1800" b="1" i="1" u="sng" dirty="0">
                <a:solidFill>
                  <a:srgbClr val="0070C0"/>
                </a:solidFill>
              </a:rPr>
              <a:t>What is Bullying?</a:t>
            </a:r>
          </a:p>
          <a:p>
            <a:pPr>
              <a:lnSpc>
                <a:spcPct val="115000"/>
              </a:lnSpc>
            </a:pPr>
            <a:r>
              <a:rPr lang="en-IE" sz="1800" b="1" i="1" dirty="0">
                <a:solidFill>
                  <a:srgbClr val="0070C0"/>
                </a:solidFill>
              </a:rPr>
              <a:t>Bullying is targeted, harmful behaviour that is repeated over time. It can be harmful words, actions or excluding behaviour. It can be online and in person.</a:t>
            </a:r>
          </a:p>
          <a:p>
            <a:pPr>
              <a:lnSpc>
                <a:spcPct val="115000"/>
              </a:lnSpc>
            </a:pPr>
            <a:r>
              <a:rPr lang="en-IE" sz="1800" b="1" i="1" dirty="0">
                <a:solidFill>
                  <a:srgbClr val="0070C0"/>
                </a:solidFill>
              </a:rPr>
              <a:t> </a:t>
            </a:r>
            <a:endParaRPr lang="en-US" sz="1800" b="1" dirty="0">
              <a:solidFill>
                <a:srgbClr val="0070C0"/>
              </a:solidFill>
            </a:endParaRPr>
          </a:p>
          <a:p>
            <a:pPr lvl="0">
              <a:lnSpc>
                <a:spcPct val="115000"/>
              </a:lnSpc>
            </a:pPr>
            <a:endParaRPr lang="en-GB" sz="1800" dirty="0">
              <a:solidFill>
                <a:schemeClr val="dk1"/>
              </a:solidFill>
              <a:latin typeface="Comic Sans MS" pitchFamily="66" charset="0"/>
              <a:ea typeface="Source Sans Pro"/>
              <a:cs typeface="Source Sans Pro"/>
              <a:sym typeface="Source Sans Pro"/>
            </a:endParaRPr>
          </a:p>
          <a:p>
            <a:endParaRPr lang="en-US" dirty="0"/>
          </a:p>
        </p:txBody>
      </p:sp>
      <p:sp>
        <p:nvSpPr>
          <p:cNvPr id="4101" name="AutoShape 5" descr="Speak Up : Paul, Miranda, Glenn, Ebony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3" name="AutoShape 7" descr="Speak Up : Paul, Miranda, Glenn, Ebony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7" name="AutoShape 11" descr="It's Time for Parents to Speak U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" name="Picture 2" descr="Be Kind, kind , kindness , be , is , cool , daintyforest - Free animated  GIF - PicMix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4300" y="3687765"/>
            <a:ext cx="2536824" cy="2536824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342901" y="5957889"/>
            <a:ext cx="282892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800" b="1" dirty="0">
                <a:solidFill>
                  <a:srgbClr val="00B050"/>
                </a:solidFill>
              </a:rPr>
              <a:t>Our school has a </a:t>
            </a:r>
            <a:r>
              <a:rPr lang="en-IE" sz="1800" b="1" dirty="0" err="1">
                <a:solidFill>
                  <a:srgbClr val="00B050"/>
                </a:solidFill>
              </a:rPr>
              <a:t>Bí</a:t>
            </a:r>
            <a:r>
              <a:rPr lang="en-IE" sz="1800" b="1" dirty="0">
                <a:solidFill>
                  <a:srgbClr val="00B050"/>
                </a:solidFill>
              </a:rPr>
              <a:t> </a:t>
            </a:r>
            <a:r>
              <a:rPr lang="en-IE" sz="1800" b="1" dirty="0" err="1">
                <a:solidFill>
                  <a:srgbClr val="00B050"/>
                </a:solidFill>
              </a:rPr>
              <a:t>Cinealta</a:t>
            </a:r>
            <a:r>
              <a:rPr lang="en-IE" sz="1800" b="1" dirty="0">
                <a:solidFill>
                  <a:srgbClr val="00B050"/>
                </a:solidFill>
              </a:rPr>
              <a:t> Policy to help deal with anti bullying situations in our school. No bullying is allowed in our school.</a:t>
            </a:r>
            <a:endParaRPr lang="en-US" sz="1800" b="1" dirty="0">
              <a:solidFill>
                <a:srgbClr val="00B050"/>
              </a:solidFill>
            </a:endParaRPr>
          </a:p>
          <a:p>
            <a:r>
              <a:rPr lang="en-IE" sz="1800" b="1" dirty="0">
                <a:solidFill>
                  <a:srgbClr val="00B050"/>
                </a:solidFill>
              </a:rPr>
              <a:t>This policy will be reviewed each year.</a:t>
            </a:r>
          </a:p>
          <a:p>
            <a:endParaRPr lang="en-IE" sz="1800" b="1" dirty="0">
              <a:solidFill>
                <a:srgbClr val="FF0000"/>
              </a:solidFill>
            </a:endParaRPr>
          </a:p>
          <a:p>
            <a:r>
              <a:rPr lang="en-IE" sz="1800" b="1" dirty="0" err="1">
                <a:solidFill>
                  <a:srgbClr val="FF0000"/>
                </a:solidFill>
              </a:rPr>
              <a:t>Remember:The</a:t>
            </a:r>
            <a:r>
              <a:rPr lang="en-IE" sz="1800" b="1" dirty="0">
                <a:solidFill>
                  <a:srgbClr val="FF0000"/>
                </a:solidFill>
              </a:rPr>
              <a:t> school can get involved and help STOP the bullying IF we know it is happening</a:t>
            </a:r>
            <a:endParaRPr lang="en-US" sz="18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211</Words>
  <Application>Microsoft Office PowerPoint</Application>
  <PresentationFormat>Custom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Comic Sans MS</vt:lpstr>
      <vt:lpstr>Source Sans Pro</vt:lpstr>
      <vt:lpstr>Kaushan Script</vt:lpstr>
      <vt:lpstr>Spartan</vt:lpstr>
      <vt:lpstr>Simple Light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Dromindoora N.S</dc:creator>
  <cp:lastModifiedBy>Owner</cp:lastModifiedBy>
  <cp:revision>49</cp:revision>
  <dcterms:modified xsi:type="dcterms:W3CDTF">2025-06-08T18:54:09Z</dcterms:modified>
</cp:coreProperties>
</file>